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12/21/2013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12/21/2013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12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12/21/2013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12/21/2013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12/21/2013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12/21/2013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12/21/2013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12/21/2013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12/21/2013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12/21/2013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12/21/2013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12/21/2013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12/21/2013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12/21/2013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r" defTabSz="914400" rtl="1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r" defTabSz="914400" rtl="1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562"/>
            <a:ext cx="7091361" cy="5206314"/>
          </a:xfrm>
        </p:spPr>
        <p:txBody>
          <a:bodyPr>
            <a:normAutofit/>
          </a:bodyPr>
          <a:lstStyle/>
          <a:p>
            <a:pPr algn="r"/>
            <a:r>
              <a:rPr lang="he-IL" dirty="0" smtClean="0"/>
              <a:t>תכנות אסינכרוני, תקשורת ופיתוח אפליקציות ל-</a:t>
            </a:r>
            <a:r>
              <a:rPr lang="en-US" dirty="0" smtClean="0"/>
              <a:t>Windows 8.1</a:t>
            </a:r>
            <a:r>
              <a:rPr lang="he-IL" dirty="0" smtClean="0"/>
              <a:t> ואפליקציות ל-</a:t>
            </a:r>
            <a:r>
              <a:rPr lang="en-US" dirty="0" smtClean="0"/>
              <a:t>Windows Phone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51" y="5646058"/>
            <a:ext cx="7091361" cy="8382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6600" b="1" dirty="0"/>
              <a:t>WPF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Introduction to WPF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8"/>
            <a:ext cx="6400801" cy="2394625"/>
          </a:xfrm>
        </p:spPr>
        <p:txBody>
          <a:bodyPr>
            <a:normAutofit/>
          </a:bodyPr>
          <a:lstStyle/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User interface (UI) and user experience (UX)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What is WPF</a:t>
            </a:r>
            <a:r>
              <a:rPr lang="en-US" dirty="0" smtClean="0"/>
              <a:t>?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/>
              <a:t>WPF vs. Windows Forms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WPF?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dirty="0" smtClean="0"/>
              <a:t>Tools</a:t>
            </a:r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34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User interface (UI) and user experience (UX</a:t>
            </a:r>
            <a:r>
              <a:rPr lang="en-US" sz="3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dirty="0" smtClean="0">
                <a:solidFill>
                  <a:srgbClr val="FFC000"/>
                </a:solidFill>
              </a:rPr>
              <a:t>	</a:t>
            </a:r>
            <a:endParaRPr lang="he-IL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UI != UX</a:t>
            </a:r>
          </a:p>
          <a:p>
            <a:r>
              <a:rPr lang="en-US" b="1" dirty="0" smtClean="0"/>
              <a:t>UI – User Interface</a:t>
            </a:r>
            <a:r>
              <a:rPr lang="he-IL" b="1" dirty="0" smtClean="0"/>
              <a:t> </a:t>
            </a:r>
            <a:r>
              <a:rPr lang="he-IL" dirty="0" smtClean="0"/>
              <a:t>-  ממשק </a:t>
            </a:r>
            <a:r>
              <a:rPr lang="he-IL" dirty="0"/>
              <a:t>המשתמש </a:t>
            </a:r>
            <a:r>
              <a:rPr lang="he-IL" dirty="0" smtClean="0"/>
              <a:t>זה </a:t>
            </a:r>
            <a:r>
              <a:rPr lang="he-IL" dirty="0"/>
              <a:t>האוכף, הארכובות, </a:t>
            </a:r>
            <a:r>
              <a:rPr lang="he-IL" dirty="0" smtClean="0"/>
              <a:t>המושכות.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UX – User Experience</a:t>
            </a:r>
            <a:r>
              <a:rPr lang="he-IL" b="1" dirty="0" smtClean="0"/>
              <a:t> </a:t>
            </a:r>
            <a:r>
              <a:rPr lang="he-IL" dirty="0" smtClean="0"/>
              <a:t>– זה ההרגשה שהרוכב מקבל בזמן שהוא רוכב על הסוס.</a:t>
            </a:r>
          </a:p>
          <a:p>
            <a:r>
              <a:rPr lang="en-US" b="1" dirty="0" smtClean="0"/>
              <a:t>UI</a:t>
            </a:r>
            <a:r>
              <a:rPr lang="he-IL" dirty="0" smtClean="0"/>
              <a:t> </a:t>
            </a:r>
            <a:r>
              <a:rPr lang="he-IL" dirty="0"/>
              <a:t>–</a:t>
            </a:r>
            <a:r>
              <a:rPr lang="he-IL" dirty="0" smtClean="0"/>
              <a:t> מבנה המסך , האייקונים, הצבעים, התמונות, הפקדים, המיקום של כל פריט .....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UX</a:t>
            </a:r>
            <a:r>
              <a:rPr lang="he-IL" dirty="0" smtClean="0"/>
              <a:t> – החוויה שיש למשתמש כשהוא משתמש במערכת, כמה נעים לו להשת</a:t>
            </a:r>
            <a:r>
              <a:rPr lang="he-IL" dirty="0" smtClean="0"/>
              <a:t>מש בה</a:t>
            </a:r>
            <a:r>
              <a:rPr lang="he-IL" dirty="0" smtClean="0"/>
              <a:t>, קל ופשוט להבין אותה, נגישות, עונה על הצרכים .....</a:t>
            </a:r>
          </a:p>
          <a:p>
            <a:r>
              <a:rPr lang="en-US" dirty="0" smtClean="0"/>
              <a:t>UI</a:t>
            </a:r>
            <a:r>
              <a:rPr lang="he-IL" dirty="0" smtClean="0"/>
              <a:t> – אוסף של כלים טכנולוגיים/גראפיים.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UX</a:t>
            </a:r>
            <a:r>
              <a:rPr lang="he-IL" dirty="0" smtClean="0"/>
              <a:t> – קונספט עיצובי שמטפל באינטראקציה, בשימושיות, בנגישות.</a:t>
            </a:r>
          </a:p>
          <a:p>
            <a:r>
              <a:rPr lang="en-US" dirty="0" smtClean="0"/>
              <a:t>UI</a:t>
            </a:r>
            <a:r>
              <a:rPr lang="he-IL" dirty="0" smtClean="0"/>
              <a:t> – מטפל בהיבטים הטכנולוגיים/עיצוביים של המערכת.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UX</a:t>
            </a:r>
            <a:r>
              <a:rPr lang="he-IL" dirty="0" smtClean="0"/>
              <a:t> </a:t>
            </a:r>
            <a:r>
              <a:rPr lang="he-IL" dirty="0"/>
              <a:t>- מדעי ההתנהגות, פסיכולוגיה, ארכיטקטורת מידע ועקרונות עיצוב </a:t>
            </a:r>
            <a:r>
              <a:rPr lang="he-IL" dirty="0" smtClean="0"/>
              <a:t>ממוקד.</a:t>
            </a:r>
          </a:p>
          <a:p>
            <a:r>
              <a:rPr lang="he-IL" dirty="0" smtClean="0"/>
              <a:t>בעלי מקצוע שונים.</a:t>
            </a:r>
          </a:p>
        </p:txBody>
      </p:sp>
      <p:grpSp>
        <p:nvGrpSpPr>
          <p:cNvPr id="6" name="Group 5"/>
          <p:cNvGrpSpPr/>
          <p:nvPr/>
        </p:nvGrpSpPr>
        <p:grpSpPr>
          <a:xfrm rot="21383157">
            <a:off x="2949145" y="5404489"/>
            <a:ext cx="1795936" cy="1398298"/>
            <a:chOff x="2809102" y="5357075"/>
            <a:chExt cx="1795936" cy="1398298"/>
          </a:xfrm>
        </p:grpSpPr>
        <p:pic>
          <p:nvPicPr>
            <p:cNvPr id="1026" name="Picture 2" descr="http://uxi.org.il/wp-content/uploads/2011/05/02_userexperience_donald_norman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09104" y="5357075"/>
              <a:ext cx="1795934" cy="959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2809102" y="6293708"/>
              <a:ext cx="1795849" cy="46166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r" rtl="1"/>
              <a:r>
                <a:rPr lang="he-IL" sz="1200" dirty="0"/>
                <a:t>ד"ר דונלד נורמן, חוקר מדע הקוגניציה</a:t>
              </a:r>
              <a:r>
                <a:rPr lang="he-IL" sz="1200" dirty="0" smtClean="0"/>
                <a:t>, אבי תורת ה- </a:t>
              </a:r>
              <a:r>
                <a:rPr lang="en-US" sz="1200" dirty="0" smtClean="0"/>
                <a:t>UI</a:t>
              </a:r>
              <a:endParaRPr lang="he-IL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2753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What is WPF?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הוכרזה בשנת 2008 עם </a:t>
            </a:r>
            <a:r>
              <a:rPr lang="en-US" dirty="0" smtClean="0"/>
              <a:t>.NET Framework 3.5</a:t>
            </a:r>
            <a:r>
              <a:rPr lang="he-IL" dirty="0" smtClean="0"/>
              <a:t> (המשך ישיר לגרסת </a:t>
            </a:r>
            <a:r>
              <a:rPr lang="en-US" dirty="0" smtClean="0"/>
              <a:t>Avalon</a:t>
            </a:r>
            <a:r>
              <a:rPr lang="he-IL" dirty="0" smtClean="0"/>
              <a:t> מ-2006)</a:t>
            </a:r>
          </a:p>
          <a:p>
            <a:r>
              <a:rPr lang="he-IL" dirty="0" smtClean="0"/>
              <a:t>ראשי </a:t>
            </a:r>
            <a:r>
              <a:rPr lang="he-IL" dirty="0"/>
              <a:t>התיבות של </a:t>
            </a:r>
            <a:r>
              <a:rPr lang="en-US" dirty="0"/>
              <a:t>Windows Presentation </a:t>
            </a:r>
            <a:r>
              <a:rPr lang="en-US" dirty="0" smtClean="0"/>
              <a:t>Foundation</a:t>
            </a:r>
            <a:endParaRPr lang="he-IL" dirty="0" smtClean="0"/>
          </a:p>
          <a:p>
            <a:r>
              <a:rPr lang="he-IL" dirty="0" smtClean="0"/>
              <a:t>טכנולוגיה לפיתוח אפליקציות </a:t>
            </a:r>
            <a:r>
              <a:rPr lang="en-US" dirty="0" smtClean="0"/>
              <a:t>Desktop</a:t>
            </a:r>
            <a:r>
              <a:rPr lang="he-IL" dirty="0" smtClean="0"/>
              <a:t> עם </a:t>
            </a:r>
            <a:r>
              <a:rPr lang="he-IL" dirty="0"/>
              <a:t>דגש על עיצוב גרפי מתקדם </a:t>
            </a:r>
            <a:r>
              <a:rPr lang="he-IL" dirty="0" smtClean="0"/>
              <a:t>וחווית משתמש מודרנית.</a:t>
            </a:r>
          </a:p>
          <a:p>
            <a:r>
              <a:rPr lang="he-IL" dirty="0" smtClean="0"/>
              <a:t>מתבססת על </a:t>
            </a:r>
            <a:r>
              <a:rPr lang="en-US" dirty="0" smtClean="0"/>
              <a:t>DirectX</a:t>
            </a:r>
            <a:r>
              <a:rPr lang="he-IL" dirty="0" smtClean="0"/>
              <a:t> ולא על המנוע בגרפי הוותיק </a:t>
            </a:r>
            <a:r>
              <a:rPr lang="en-US" dirty="0" smtClean="0"/>
              <a:t>GDI\GDI+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התחלה של מימוש חזון של הפיתוח המשותף (</a:t>
            </a:r>
            <a:r>
              <a:rPr lang="en-US" dirty="0" smtClean="0"/>
              <a:t>PC, Web</a:t>
            </a:r>
            <a:r>
              <a:rPr lang="en-US" dirty="0" smtClean="0"/>
              <a:t>, Mobile</a:t>
            </a:r>
            <a:r>
              <a:rPr lang="he-IL" dirty="0" smtClean="0"/>
              <a:t>).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713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2"/>
                </a:solidFill>
              </a:rPr>
              <a:t>WPF vs. Windows </a:t>
            </a:r>
            <a:r>
              <a:rPr lang="en-US" sz="3600" dirty="0">
                <a:solidFill>
                  <a:schemeClr val="accent2"/>
                </a:solidFill>
              </a:rPr>
              <a:t>Forms</a:t>
            </a:r>
            <a:endParaRPr lang="he-IL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he-IL" dirty="0" smtClean="0"/>
              <a:t>במשך שני עשורים (כמעט) הפלטפורמה הגראפית של </a:t>
            </a:r>
            <a:r>
              <a:rPr lang="en-US" dirty="0" smtClean="0"/>
              <a:t>Windows</a:t>
            </a:r>
            <a:r>
              <a:rPr lang="he-IL" dirty="0" smtClean="0"/>
              <a:t> ליישומי </a:t>
            </a:r>
            <a:r>
              <a:rPr lang="en-US" dirty="0" smtClean="0"/>
              <a:t>Desktop</a:t>
            </a:r>
            <a:r>
              <a:rPr lang="he-IL" dirty="0" smtClean="0"/>
              <a:t> הייתה </a:t>
            </a:r>
            <a:r>
              <a:rPr lang="en-US" dirty="0" smtClean="0"/>
              <a:t>GDI</a:t>
            </a:r>
            <a:r>
              <a:rPr lang="he-IL" dirty="0" smtClean="0"/>
              <a:t> ו- </a:t>
            </a:r>
            <a:r>
              <a:rPr lang="en-US" dirty="0" smtClean="0"/>
              <a:t>GDI+</a:t>
            </a:r>
            <a:r>
              <a:rPr lang="he-IL" dirty="0" smtClean="0"/>
              <a:t> שהתבססה עליה.</a:t>
            </a:r>
          </a:p>
          <a:p>
            <a:pPr marL="45720" indent="0">
              <a:buNone/>
            </a:pPr>
            <a:r>
              <a:rPr lang="he-IL" dirty="0" smtClean="0"/>
              <a:t>סה"כ מדובר בפלטפורמה גראפית מוצלחת, מוכחת ויציבה.</a:t>
            </a:r>
          </a:p>
          <a:p>
            <a:pPr marL="45720" indent="0" algn="r">
              <a:buNone/>
            </a:pPr>
            <a:r>
              <a:rPr lang="he-IL" dirty="0" smtClean="0"/>
              <a:t>אז מדוע מיקרוסופט השקיעה בתשתית חדשה לחלוטין עבור יישומי </a:t>
            </a:r>
            <a:r>
              <a:rPr lang="en-US" dirty="0" smtClean="0"/>
              <a:t>Desktop</a:t>
            </a:r>
            <a:r>
              <a:rPr lang="he-IL" dirty="0" smtClean="0"/>
              <a:t>?</a:t>
            </a:r>
          </a:p>
          <a:p>
            <a:pPr marL="45720" indent="0" algn="r">
              <a:buNone/>
            </a:pPr>
            <a:r>
              <a:rPr lang="he-IL" dirty="0" smtClean="0"/>
              <a:t>מדוע מתכנת הבקיא ברזי ה- </a:t>
            </a:r>
            <a:r>
              <a:rPr lang="en-US" dirty="0" smtClean="0"/>
              <a:t>GDI\GDI+</a:t>
            </a:r>
            <a:r>
              <a:rPr lang="he-IL" dirty="0" smtClean="0"/>
              <a:t> צריך להכיר וללמוד טכנולוגיה חדשה לפרויקטים שלו?</a:t>
            </a:r>
          </a:p>
          <a:p>
            <a:pPr marL="45720" indent="0">
              <a:buNone/>
            </a:pPr>
            <a:r>
              <a:rPr lang="he-IL" dirty="0" smtClean="0"/>
              <a:t>אז למה באמת?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92345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8213" y="1600200"/>
            <a:ext cx="9372600" cy="4825314"/>
          </a:xfrm>
        </p:spPr>
        <p:txBody>
          <a:bodyPr>
            <a:normAutofit fontScale="92500" lnSpcReduction="20000"/>
          </a:bodyPr>
          <a:lstStyle/>
          <a:p>
            <a:pPr marL="502920" indent="-457200">
              <a:buFont typeface="+mj-lt"/>
              <a:buAutoNum type="arabicPeriod"/>
            </a:pPr>
            <a:r>
              <a:rPr lang="he-IL" b="1" dirty="0" smtClean="0"/>
              <a:t>האצת חומרה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גרפיקה היא כבדה ומכבידה ולכן</a:t>
            </a:r>
            <a:r>
              <a:rPr lang="en-US" dirty="0" smtClean="0"/>
              <a:t>DirectX </a:t>
            </a:r>
            <a:r>
              <a:rPr lang="he-IL" dirty="0" smtClean="0"/>
              <a:t> הוא המנוע הגרפי של </a:t>
            </a:r>
            <a:r>
              <a:rPr lang="en-US" dirty="0" smtClean="0"/>
              <a:t>WPF</a:t>
            </a:r>
            <a:r>
              <a:rPr lang="he-IL" dirty="0" smtClean="0"/>
              <a:t>, </a:t>
            </a:r>
            <a:r>
              <a:rPr lang="en-US" dirty="0" smtClean="0"/>
              <a:t>DirectX</a:t>
            </a:r>
            <a:r>
              <a:rPr lang="he-IL" dirty="0" smtClean="0"/>
              <a:t> מאפשר ניצול יעל יותר של יכולות כרטיס המסך ושל המעבד הגרפי</a:t>
            </a:r>
          </a:p>
          <a:p>
            <a:pPr marL="502920" indent="-457200">
              <a:buFont typeface="+mj-lt"/>
              <a:buAutoNum type="arabicPeriod"/>
            </a:pPr>
            <a:r>
              <a:rPr lang="he-IL" b="1" dirty="0" smtClean="0"/>
              <a:t>רזולוציה פנימית ועצמאית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WPF</a:t>
            </a:r>
            <a:r>
              <a:rPr lang="he-IL" dirty="0" smtClean="0"/>
              <a:t> יודע להתאים את הממשק הגרפי לרזולוציית </a:t>
            </a:r>
            <a:r>
              <a:rPr lang="he-IL" dirty="0"/>
              <a:t>המסך </a:t>
            </a:r>
            <a:r>
              <a:rPr lang="he-IL" dirty="0" smtClean="0"/>
              <a:t>ולגדרות </a:t>
            </a:r>
            <a:r>
              <a:rPr lang="en-US" dirty="0"/>
              <a:t>DPI </a:t>
            </a:r>
            <a:r>
              <a:rPr lang="he-IL" dirty="0" smtClean="0"/>
              <a:t> של </a:t>
            </a:r>
            <a:r>
              <a:rPr lang="he-IL" dirty="0"/>
              <a:t>המערכת. </a:t>
            </a:r>
            <a:r>
              <a:rPr lang="he-IL" dirty="0" smtClean="0"/>
              <a:t>שינויים או הבדלים בין מסכים וכרטיסי מסך אינם מעוותים את התצוגה.</a:t>
            </a:r>
            <a:endParaRPr lang="he-IL" dirty="0"/>
          </a:p>
          <a:p>
            <a:pPr marL="502920" indent="-457200">
              <a:buFont typeface="+mj-lt"/>
              <a:buAutoNum type="arabicPeriod"/>
            </a:pPr>
            <a:r>
              <a:rPr lang="he-IL" b="1" dirty="0" smtClean="0"/>
              <a:t>ציור פנימי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מודל חדש המאפשר לצייר </a:t>
            </a:r>
            <a:r>
              <a:rPr lang="he-IL" dirty="0"/>
              <a:t>את </a:t>
            </a:r>
            <a:r>
              <a:rPr lang="he-IL" dirty="0" smtClean="0"/>
              <a:t>הפקדים בצורה שונה מ-</a:t>
            </a:r>
            <a:r>
              <a:rPr lang="en-US" dirty="0" smtClean="0"/>
              <a:t>GDI</a:t>
            </a:r>
            <a:r>
              <a:rPr lang="he-IL" dirty="0" smtClean="0"/>
              <a:t> ומאפשר </a:t>
            </a:r>
            <a:r>
              <a:rPr lang="he-IL" dirty="0"/>
              <a:t>למפתחים </a:t>
            </a:r>
            <a:r>
              <a:rPr lang="he-IL" dirty="0" err="1"/>
              <a:t>לקסטם</a:t>
            </a:r>
            <a:r>
              <a:rPr lang="he-IL" dirty="0"/>
              <a:t> כל </a:t>
            </a:r>
            <a:r>
              <a:rPr lang="he-IL" dirty="0" smtClean="0"/>
              <a:t>דבר ללא חובה של שימוש בקוד. כתוצאה </a:t>
            </a:r>
            <a:r>
              <a:rPr lang="he-IL" dirty="0"/>
              <a:t>מכך, מתאפשרים </a:t>
            </a:r>
            <a:r>
              <a:rPr lang="he-IL" dirty="0" smtClean="0"/>
              <a:t>אפקטים </a:t>
            </a:r>
            <a:r>
              <a:rPr lang="he-IL" dirty="0"/>
              <a:t>גרפים שאינם פוגעים </a:t>
            </a:r>
            <a:r>
              <a:rPr lang="he-IL" dirty="0" smtClean="0"/>
              <a:t>בביצועים. הפקדים ניתנים למעשה לכל שינוי העולה על הדעת כגון גודל, צורה, רקע או התנהגות ואף חריגה מגבולות מסגרת הפקד.</a:t>
            </a:r>
          </a:p>
          <a:p>
            <a:pPr marL="502920" indent="-457200">
              <a:buFont typeface="+mj-lt"/>
              <a:buAutoNum type="arabicPeriod"/>
            </a:pPr>
            <a:r>
              <a:rPr lang="he-IL" b="1" dirty="0" smtClean="0"/>
              <a:t>ממשק פיתוח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הפרדה מלאה בין הוויז'ואל להתנהגות, חלון מחולק לשני חלקים: שפת </a:t>
            </a:r>
            <a:r>
              <a:rPr lang="he-IL" dirty="0"/>
              <a:t>תגיות </a:t>
            </a:r>
            <a:r>
              <a:rPr lang="he-IL" dirty="0" smtClean="0"/>
              <a:t>חדשה לעיצוב </a:t>
            </a:r>
            <a:r>
              <a:rPr lang="he-IL" dirty="0"/>
              <a:t>החלון </a:t>
            </a:r>
            <a:r>
              <a:rPr lang="he-IL" dirty="0" smtClean="0"/>
              <a:t>ותוכנו הנקראת </a:t>
            </a:r>
            <a:r>
              <a:rPr lang="en-US" dirty="0" smtClean="0"/>
              <a:t>XAML</a:t>
            </a:r>
            <a:r>
              <a:rPr lang="he-IL" dirty="0" smtClean="0"/>
              <a:t> (מבטאים '</a:t>
            </a:r>
            <a:r>
              <a:rPr lang="he-IL" dirty="0" err="1" smtClean="0"/>
              <a:t>זאמל</a:t>
            </a:r>
            <a:r>
              <a:rPr lang="he-IL" dirty="0" smtClean="0"/>
              <a:t>') ו- </a:t>
            </a:r>
            <a:r>
              <a:rPr lang="en-US" dirty="0" smtClean="0"/>
              <a:t>Code Behind</a:t>
            </a:r>
            <a:r>
              <a:rPr lang="he-IL" dirty="0" smtClean="0"/>
              <a:t> שנכתב ב- </a:t>
            </a:r>
            <a:r>
              <a:rPr lang="en-US" dirty="0" smtClean="0"/>
              <a:t>C#</a:t>
            </a:r>
            <a:r>
              <a:rPr lang="he-IL" dirty="0" smtClean="0"/>
              <a:t> ומטפל באתחולים, הגדרות תכנותיות ואירועי החלון.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/>
              <a:t>ניתן </a:t>
            </a:r>
            <a:r>
              <a:rPr lang="he-IL" dirty="0" smtClean="0"/>
              <a:t>בקלות להפריד </a:t>
            </a:r>
            <a:r>
              <a:rPr lang="he-IL" dirty="0"/>
              <a:t>את </a:t>
            </a:r>
            <a:r>
              <a:rPr lang="he-IL" dirty="0" smtClean="0"/>
              <a:t>בניית ממשק </a:t>
            </a:r>
            <a:r>
              <a:rPr lang="he-IL" dirty="0"/>
              <a:t>המשתמש מהקוד, </a:t>
            </a:r>
            <a:r>
              <a:rPr lang="he-IL" dirty="0" smtClean="0"/>
              <a:t>ולבנות את </a:t>
            </a:r>
            <a:r>
              <a:rPr lang="en-US" dirty="0" smtClean="0"/>
              <a:t>XAML</a:t>
            </a:r>
            <a:r>
              <a:rPr lang="he-IL" dirty="0" smtClean="0"/>
              <a:t> בכלים </a:t>
            </a:r>
            <a:r>
              <a:rPr lang="he-IL" dirty="0"/>
              <a:t>גרפיים מקצועיים </a:t>
            </a:r>
            <a:r>
              <a:rPr lang="he-IL" dirty="0" smtClean="0"/>
              <a:t>לעריכתו (כגון </a:t>
            </a:r>
            <a:r>
              <a:rPr lang="en-US" dirty="0" smtClean="0"/>
              <a:t>BLEND</a:t>
            </a:r>
            <a:r>
              <a:rPr lang="he-IL" dirty="0" smtClean="0"/>
              <a:t>) ולהגדיר את ההתנהגות באמצעות כלים תכנותיים אחרים (</a:t>
            </a:r>
            <a:r>
              <a:rPr lang="en-US" dirty="0" smtClean="0"/>
              <a:t>Visual Studio</a:t>
            </a:r>
            <a:r>
              <a:rPr lang="he-IL" dirty="0" smtClean="0"/>
              <a:t>).</a:t>
            </a: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he-IL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28808" y="300682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rPr>
              <a:t>Why WPF?</a:t>
            </a:r>
            <a:endParaRPr lang="en-US" sz="3200" dirty="0">
              <a:solidFill>
                <a:schemeClr val="accent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424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5978" y="453082"/>
            <a:ext cx="2682472" cy="96325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02920" indent="-457200">
              <a:buFont typeface="+mj-lt"/>
              <a:buAutoNum type="arabicPeriod" startAt="5"/>
            </a:pPr>
            <a:r>
              <a:rPr lang="he-IL" b="1" dirty="0" smtClean="0"/>
              <a:t>מודל פריסת הפקדים מזכיר את ה-</a:t>
            </a:r>
            <a:r>
              <a:rPr lang="en-US" b="1" dirty="0" smtClean="0"/>
              <a:t>Web</a:t>
            </a:r>
            <a:r>
              <a:rPr lang="he-IL" b="1" dirty="0" smtClean="0"/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sz="2100" dirty="0"/>
              <a:t>כב</a:t>
            </a:r>
            <a:r>
              <a:rPr lang="he-IL" dirty="0" smtClean="0"/>
              <a:t>רירת מחדל לא מגדירים את מיקום הפקדים באמצעות קואורדינטות </a:t>
            </a:r>
            <a:r>
              <a:rPr lang="he-IL" dirty="0"/>
              <a:t>קבועות, </a:t>
            </a:r>
            <a:r>
              <a:rPr lang="he-IL" dirty="0" smtClean="0"/>
              <a:t>אלא באמצעות פריסה </a:t>
            </a:r>
            <a:r>
              <a:rPr lang="he-IL" dirty="0"/>
              <a:t>גמישה ואדפטיבית, המאפשרת עבודה עם תוכן </a:t>
            </a:r>
            <a:r>
              <a:rPr lang="he-IL" dirty="0" smtClean="0"/>
              <a:t>דינאמי והתאמה לגדלים שונים ורזולוציות מסך שונות.</a:t>
            </a:r>
          </a:p>
          <a:p>
            <a:pPr marL="502920" indent="-457200">
              <a:buFont typeface="+mj-lt"/>
              <a:buAutoNum type="arabicPeriod" startAt="6"/>
            </a:pPr>
            <a:r>
              <a:rPr lang="he-IL" b="1" dirty="0" smtClean="0"/>
              <a:t>מודל </a:t>
            </a:r>
            <a:r>
              <a:rPr lang="he-IL" b="1" dirty="0"/>
              <a:t>גרפיקה עשיר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בניגוד </a:t>
            </a:r>
            <a:r>
              <a:rPr lang="he-IL" dirty="0"/>
              <a:t>למודל מבוסס פיקסלים, ניתן להשתמש בגרפיקה </a:t>
            </a:r>
            <a:r>
              <a:rPr lang="he-IL" dirty="0" err="1"/>
              <a:t>וקטורית</a:t>
            </a:r>
            <a:r>
              <a:rPr lang="he-IL" dirty="0"/>
              <a:t>, שקיפות (גם בעבודה עם שכבות) ותמיכה בתלת ממד </a:t>
            </a:r>
            <a:r>
              <a:rPr lang="he-IL" dirty="0" err="1"/>
              <a:t>אמיתי</a:t>
            </a:r>
            <a:r>
              <a:rPr lang="he-IL" dirty="0"/>
              <a:t>.</a:t>
            </a:r>
          </a:p>
          <a:p>
            <a:pPr marL="502920" lvl="0" indent="-457200">
              <a:buFont typeface="+mj-lt"/>
              <a:buAutoNum type="arabicPeriod" startAt="7"/>
            </a:pPr>
            <a:r>
              <a:rPr lang="he-IL" b="1" dirty="0"/>
              <a:t>אנימציה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he-IL" dirty="0" smtClean="0"/>
              <a:t>ניתן </a:t>
            </a:r>
            <a:r>
              <a:rPr lang="he-IL" dirty="0"/>
              <a:t>להגדיר אנימציות </a:t>
            </a:r>
            <a:r>
              <a:rPr lang="he-IL" dirty="0" smtClean="0"/>
              <a:t>תלת ממדיות בקוד או באמצעות </a:t>
            </a:r>
            <a:r>
              <a:rPr lang="en-US" dirty="0" smtClean="0"/>
              <a:t>XAML</a:t>
            </a:r>
            <a:r>
              <a:rPr lang="he-IL" dirty="0" smtClean="0"/>
              <a:t>  </a:t>
            </a:r>
            <a:endParaRPr lang="en-US" dirty="0"/>
          </a:p>
          <a:p>
            <a:pPr marL="502920" lvl="0" indent="-457200">
              <a:buFont typeface="+mj-lt"/>
              <a:buAutoNum type="arabicPeriod" startAt="8"/>
            </a:pPr>
            <a:r>
              <a:rPr lang="he-IL" b="1" dirty="0"/>
              <a:t>תמיכה בסאונד ווידאו </a:t>
            </a:r>
            <a:r>
              <a:rPr lang="en-US" b="1" dirty="0"/>
              <a:t/>
            </a:r>
            <a:br>
              <a:rPr lang="en-US" b="1" dirty="0"/>
            </a:br>
            <a:r>
              <a:rPr lang="he-IL" dirty="0" smtClean="0"/>
              <a:t>אפשרות פשוטה לשלב וידאו או אודיו ב- </a:t>
            </a:r>
            <a:r>
              <a:rPr lang="en-US" dirty="0" smtClean="0"/>
              <a:t>XAML</a:t>
            </a:r>
            <a:r>
              <a:rPr lang="he-IL" dirty="0" smtClean="0"/>
              <a:t> או באמצעות קוד, ניתן להריץ במקביל יותר </a:t>
            </a:r>
            <a:r>
              <a:rPr lang="he-IL" dirty="0"/>
              <a:t>ממדיה אחת </a:t>
            </a:r>
            <a:r>
              <a:rPr lang="he-IL" dirty="0" smtClean="0"/>
              <a:t>ואף להטמיע וידאו </a:t>
            </a:r>
            <a:r>
              <a:rPr lang="he-IL" dirty="0"/>
              <a:t>על גבי פקדים אחרים (לדוגמא הצגת סרטון על קוביית תלת ממד מסתובבת</a:t>
            </a:r>
            <a:r>
              <a:rPr lang="he-IL" dirty="0" smtClean="0"/>
              <a:t>)</a:t>
            </a:r>
          </a:p>
          <a:p>
            <a:pPr marL="502920" lvl="0" indent="-457200">
              <a:buFont typeface="+mj-lt"/>
              <a:buAutoNum type="arabicPeriod" startAt="8"/>
            </a:pPr>
            <a:r>
              <a:rPr lang="he-IL" b="1" dirty="0" smtClean="0"/>
              <a:t>תמיכה מלאה ב- </a:t>
            </a:r>
            <a:r>
              <a:rPr lang="en-US" b="1" dirty="0" smtClean="0"/>
              <a:t>2D</a:t>
            </a:r>
            <a:r>
              <a:rPr lang="he-IL" b="1" dirty="0" smtClean="0"/>
              <a:t> וב- </a:t>
            </a:r>
            <a:r>
              <a:rPr lang="en-US" b="1" dirty="0" smtClean="0"/>
              <a:t>3D</a:t>
            </a:r>
            <a:endParaRPr lang="en-US" b="1" dirty="0"/>
          </a:p>
          <a:p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4728766" y="3244334"/>
            <a:ext cx="2734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WPF vs. Windows Forms</a:t>
            </a:r>
          </a:p>
        </p:txBody>
      </p:sp>
    </p:spTree>
    <p:extLst>
      <p:ext uri="{BB962C8B-B14F-4D97-AF65-F5344CB8AC3E}">
        <p14:creationId xmlns:p14="http://schemas.microsoft.com/office/powerpoint/2010/main" val="68954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accent2"/>
                </a:solidFill>
              </a:rPr>
              <a:t>Why WPF</a:t>
            </a:r>
            <a:r>
              <a:rPr lang="en-US" sz="3600" dirty="0" smtClean="0">
                <a:solidFill>
                  <a:schemeClr val="accent2"/>
                </a:solidFill>
              </a:rPr>
              <a:t>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 startAt="10"/>
            </a:pPr>
            <a:r>
              <a:rPr lang="he-IL" dirty="0" smtClean="0"/>
              <a:t>טכנולוגיה אחידה לכל היבטי הפיתוח: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ב- </a:t>
            </a:r>
            <a:r>
              <a:rPr lang="en-US" dirty="0" err="1" smtClean="0"/>
              <a:t>WebForms</a:t>
            </a:r>
            <a:r>
              <a:rPr lang="he-IL" dirty="0" smtClean="0"/>
              <a:t> נעזרים בהרבה טכנולוגיות (</a:t>
            </a:r>
            <a:r>
              <a:rPr lang="en-US" dirty="0"/>
              <a:t>Windows Forms, System.Drawing.dll, DirectX, Windows Media Player APIs </a:t>
            </a:r>
            <a:r>
              <a:rPr lang="he-IL" dirty="0" smtClean="0"/>
              <a:t>), ב- </a:t>
            </a:r>
            <a:r>
              <a:rPr lang="en-US" dirty="0" smtClean="0"/>
              <a:t>WPF</a:t>
            </a:r>
            <a:r>
              <a:rPr lang="he-IL" dirty="0" smtClean="0"/>
              <a:t> משתמשים רק במנוע של </a:t>
            </a:r>
            <a:r>
              <a:rPr lang="en-US" dirty="0" smtClean="0"/>
              <a:t>WPF</a:t>
            </a:r>
            <a:r>
              <a:rPr lang="he-IL" dirty="0" smtClean="0"/>
              <a:t>.</a:t>
            </a:r>
          </a:p>
          <a:p>
            <a:pPr marL="502920" indent="-457200">
              <a:buFont typeface="+mj-lt"/>
              <a:buAutoNum type="arabicPeriod" startAt="10"/>
            </a:pPr>
            <a:r>
              <a:rPr lang="he-IL" dirty="0" smtClean="0"/>
              <a:t>תהליך פיתוח מהיר יותר מאשר </a:t>
            </a:r>
            <a:r>
              <a:rPr lang="en-US" dirty="0" err="1" smtClean="0"/>
              <a:t>WinForms</a:t>
            </a:r>
            <a:endParaRPr lang="he-IL" dirty="0" smtClean="0"/>
          </a:p>
          <a:p>
            <a:pPr marL="4572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579658122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תכנות אסינכרוני, תקשורת ופיתוח אפליקציות ל-Windows.potx" id="{4FD163BD-67F9-4BC6-B110-8D2A9FBA5C99}" vid="{1B9DC791-EB7A-4C30-AA3C-188C696A8455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תכנות אסינכרוני, תקשורת ופיתוח אפליקציות ל-Windows</Template>
  <TotalTime>0</TotalTime>
  <Words>239</Words>
  <Application>Microsoft Office PowerPoint</Application>
  <PresentationFormat>Widescreen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Euphemia</vt:lpstr>
      <vt:lpstr>Wingdings</vt:lpstr>
      <vt:lpstr>Children Happy 16x9</vt:lpstr>
      <vt:lpstr>תכנות אסינכרוני, תקשורת ופיתוח אפליקציות ל-Windows 8.1 ואפליקציות ל-Windows Phone 8</vt:lpstr>
      <vt:lpstr>Introduction to WPF</vt:lpstr>
      <vt:lpstr>User interface (UI) and user experience (UX) </vt:lpstr>
      <vt:lpstr>What is WPF?</vt:lpstr>
      <vt:lpstr>WPF vs. Windows Forms</vt:lpstr>
      <vt:lpstr>PowerPoint Presentation</vt:lpstr>
      <vt:lpstr>PowerPoint Presentation</vt:lpstr>
      <vt:lpstr>Why WPF?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2013-12-20T22:27:53Z</dcterms:created>
  <dcterms:modified xsi:type="dcterms:W3CDTF">2013-12-20T22:29:25Z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